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7559675" cy="10691813"/>
  <p:notesSz cx="6858000" cy="9144000"/>
  <p:embeddedFontLst>
    <p:embeddedFont>
      <p:font typeface="Protipo Compact ExtraBold" panose="020B060402020202020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rotipo Compact Light" panose="020B0604020202020204" charset="0"/>
      <p:regular r:id="rId9"/>
      <p:bold r:id="rId10"/>
    </p:embeddedFont>
    <p:embeddedFont>
      <p:font typeface="Protipo Compact Eb" panose="00000900000000000000" pitchFamily="50" charset="0"/>
      <p:bold r:id="rId11"/>
    </p:embeddedFont>
    <p:embeddedFont>
      <p:font typeface="Protipo Compact Lt" panose="00000400000000000000" pitchFamily="50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6" userDrawn="1">
          <p15:clr>
            <a:srgbClr val="A4A3A4"/>
          </p15:clr>
        </p15:guide>
        <p15:guide id="4" orient="horz" pos="306" userDrawn="1">
          <p15:clr>
            <a:srgbClr val="A4A3A4"/>
          </p15:clr>
        </p15:guide>
        <p15:guide id="5" orient="horz" pos="1667" userDrawn="1">
          <p15:clr>
            <a:srgbClr val="A4A3A4"/>
          </p15:clr>
        </p15:guide>
        <p15:guide id="7" orient="horz" pos="2687" userDrawn="1">
          <p15:clr>
            <a:srgbClr val="A4A3A4"/>
          </p15:clr>
        </p15:guide>
        <p15:guide id="8" orient="horz" pos="1281" userDrawn="1">
          <p15:clr>
            <a:srgbClr val="A4A3A4"/>
          </p15:clr>
        </p15:guide>
        <p15:guide id="9" pos="4536" userDrawn="1">
          <p15:clr>
            <a:srgbClr val="A4A3A4"/>
          </p15:clr>
        </p15:guide>
        <p15:guide id="10" orient="horz" pos="1122" userDrawn="1">
          <p15:clr>
            <a:srgbClr val="A4A3A4"/>
          </p15:clr>
        </p15:guide>
        <p15:guide id="11" orient="horz" pos="260" userDrawn="1">
          <p15:clr>
            <a:srgbClr val="A4A3A4"/>
          </p15:clr>
        </p15:guide>
        <p15:guide id="12" orient="horz" pos="759" userDrawn="1">
          <p15:clr>
            <a:srgbClr val="A4A3A4"/>
          </p15:clr>
        </p15:guide>
        <p15:guide id="13" orient="horz" pos="5205" userDrawn="1">
          <p15:clr>
            <a:srgbClr val="A4A3A4"/>
          </p15:clr>
        </p15:guide>
        <p15:guide id="14" orient="horz" pos="5363" userDrawn="1">
          <p15:clr>
            <a:srgbClr val="A4A3A4"/>
          </p15:clr>
        </p15:guide>
        <p15:guide id="15" orient="horz" pos="5590" userDrawn="1">
          <p15:clr>
            <a:srgbClr val="A4A3A4"/>
          </p15:clr>
        </p15:guide>
        <p15:guide id="16" orient="horz" pos="5840" userDrawn="1">
          <p15:clr>
            <a:srgbClr val="A4A3A4"/>
          </p15:clr>
        </p15:guide>
        <p15:guide id="17" orient="horz" pos="5726" userDrawn="1">
          <p15:clr>
            <a:srgbClr val="A4A3A4"/>
          </p15:clr>
        </p15:guide>
        <p15:guide id="18" orient="horz" pos="6429" userDrawn="1">
          <p15:clr>
            <a:srgbClr val="A4A3A4"/>
          </p15:clr>
        </p15:guide>
        <p15:guide id="19" orient="horz" pos="6157" userDrawn="1">
          <p15:clr>
            <a:srgbClr val="A4A3A4"/>
          </p15:clr>
        </p15:guide>
        <p15:guide id="20" orient="horz" pos="2778" userDrawn="1">
          <p15:clr>
            <a:srgbClr val="A4A3A4"/>
          </p15:clr>
        </p15:guide>
        <p15:guide id="21" orient="horz" pos="2914" userDrawn="1">
          <p15:clr>
            <a:srgbClr val="A4A3A4"/>
          </p15:clr>
        </p15:guide>
        <p15:guide id="22" orient="horz" pos="3027" userDrawn="1">
          <p15:clr>
            <a:srgbClr val="A4A3A4"/>
          </p15:clr>
        </p15:guide>
        <p15:guide id="23" orient="horz" pos="3572" userDrawn="1">
          <p15:clr>
            <a:srgbClr val="A4A3A4"/>
          </p15:clr>
        </p15:guide>
        <p15:guide id="24" orient="horz" pos="3662" userDrawn="1">
          <p15:clr>
            <a:srgbClr val="A4A3A4"/>
          </p15:clr>
        </p15:guide>
        <p15:guide id="25" pos="1179" userDrawn="1">
          <p15:clr>
            <a:srgbClr val="A4A3A4"/>
          </p15:clr>
        </p15:guide>
        <p15:guide id="26" pos="1723" userDrawn="1">
          <p15:clr>
            <a:srgbClr val="A4A3A4"/>
          </p15:clr>
        </p15:guide>
        <p15:guide id="27" pos="3424" userDrawn="1">
          <p15:clr>
            <a:srgbClr val="A4A3A4"/>
          </p15:clr>
        </p15:guide>
        <p15:guide id="28" pos="3583" userDrawn="1">
          <p15:clr>
            <a:srgbClr val="A4A3A4"/>
          </p15:clr>
        </p15:guide>
        <p15:guide id="29" orient="horz" pos="3798" userDrawn="1">
          <p15:clr>
            <a:srgbClr val="A4A3A4"/>
          </p15:clr>
        </p15:guide>
        <p15:guide id="30" orient="horz" pos="3957" userDrawn="1">
          <p15:clr>
            <a:srgbClr val="A4A3A4"/>
          </p15:clr>
        </p15:guide>
        <p15:guide id="31" orient="horz" pos="4456" userDrawn="1">
          <p15:clr>
            <a:srgbClr val="A4A3A4"/>
          </p15:clr>
        </p15:guide>
        <p15:guide id="32" orient="horz" pos="4570" userDrawn="1">
          <p15:clr>
            <a:srgbClr val="A4A3A4"/>
          </p15:clr>
        </p15:guide>
        <p15:guide id="33" orient="horz" pos="4683" userDrawn="1">
          <p15:clr>
            <a:srgbClr val="A4A3A4"/>
          </p15:clr>
        </p15:guide>
        <p15:guide id="34" orient="horz" pos="4978" userDrawn="1">
          <p15:clr>
            <a:srgbClr val="A4A3A4"/>
          </p15:clr>
        </p15:guide>
        <p15:guide id="35" orient="horz" pos="5068" userDrawn="1">
          <p15:clr>
            <a:srgbClr val="A4A3A4"/>
          </p15:clr>
        </p15:guide>
        <p15:guide id="36" pos="2290" userDrawn="1">
          <p15:clr>
            <a:srgbClr val="A4A3A4"/>
          </p15:clr>
        </p15:guide>
        <p15:guide id="37" pos="2472" userDrawn="1">
          <p15:clr>
            <a:srgbClr val="A4A3A4"/>
          </p15:clr>
        </p15:guide>
        <p15:guide id="38" pos="3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26"/>
  </p:normalViewPr>
  <p:slideViewPr>
    <p:cSldViewPr snapToGrid="0" snapToObjects="1">
      <p:cViewPr varScale="1">
        <p:scale>
          <a:sx n="70" d="100"/>
          <a:sy n="70" d="100"/>
        </p:scale>
        <p:origin x="2196" y="96"/>
      </p:cViewPr>
      <p:guideLst>
        <p:guide pos="226"/>
        <p:guide orient="horz" pos="306"/>
        <p:guide orient="horz" pos="1667"/>
        <p:guide orient="horz" pos="2687"/>
        <p:guide orient="horz" pos="1281"/>
        <p:guide pos="4536"/>
        <p:guide orient="horz" pos="1122"/>
        <p:guide orient="horz" pos="260"/>
        <p:guide orient="horz" pos="759"/>
        <p:guide orient="horz" pos="5205"/>
        <p:guide orient="horz" pos="5363"/>
        <p:guide orient="horz" pos="5590"/>
        <p:guide orient="horz" pos="5840"/>
        <p:guide orient="horz" pos="5726"/>
        <p:guide orient="horz" pos="6429"/>
        <p:guide orient="horz" pos="6157"/>
        <p:guide orient="horz" pos="2778"/>
        <p:guide orient="horz" pos="2914"/>
        <p:guide orient="horz" pos="3027"/>
        <p:guide orient="horz" pos="3572"/>
        <p:guide orient="horz" pos="3662"/>
        <p:guide pos="1179"/>
        <p:guide pos="1723"/>
        <p:guide pos="3424"/>
        <p:guide pos="3583"/>
        <p:guide orient="horz" pos="3798"/>
        <p:guide orient="horz" pos="3957"/>
        <p:guide orient="horz" pos="4456"/>
        <p:guide orient="horz" pos="4570"/>
        <p:guide orient="horz" pos="4683"/>
        <p:guide orient="horz" pos="4978"/>
        <p:guide orient="horz" pos="5068"/>
        <p:guide pos="2290"/>
        <p:guide pos="2472"/>
        <p:guide pos="3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B398B-A066-AC45-B7F6-7FDD27A719D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8DD0-D28E-7A4A-84E4-F1E7C1F678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0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08DD0-D28E-7A4A-84E4-F1E7C1F6780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32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27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47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63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4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76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7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05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97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68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3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5C8E-EB27-9046-B6F4-E911A0545883}" type="datetimeFigureOut">
              <a:rPr lang="es-ES" smtClean="0"/>
              <a:t>16/10/2024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4C0C-E690-9941-8130-52B2F23BEB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76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596C2E1-5B86-C247-B7E6-B162A3C0386D}"/>
              </a:ext>
            </a:extLst>
          </p:cNvPr>
          <p:cNvSpPr txBox="1"/>
          <p:nvPr/>
        </p:nvSpPr>
        <p:spPr>
          <a:xfrm>
            <a:off x="202198" y="1186010"/>
            <a:ext cx="714375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s-ES" sz="7000" b="1" spc="-150" dirty="0" smtClean="0">
                <a:latin typeface="Protipo Compact Extrabold" pitchFamily="2" charset="77"/>
              </a:rPr>
              <a:t>PARLEM </a:t>
            </a:r>
            <a:r>
              <a:rPr lang="es-ES" sz="7000" b="1" spc="-150" dirty="0" smtClean="0">
                <a:latin typeface="Protipo Compact Extrabold" pitchFamily="2" charset="77"/>
              </a:rPr>
              <a:t>AMB</a:t>
            </a:r>
            <a:endParaRPr lang="es-ES" sz="7000" b="1" dirty="0">
              <a:solidFill>
                <a:schemeClr val="accent6">
                  <a:lumMod val="50000"/>
                </a:schemeClr>
              </a:solidFill>
              <a:latin typeface="Protipo Compact Eb" pitchFamily="2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BE82EC-6577-274B-BA2C-54A5DD6A4ECF}"/>
              </a:ext>
            </a:extLst>
          </p:cNvPr>
          <p:cNvSpPr txBox="1"/>
          <p:nvPr/>
        </p:nvSpPr>
        <p:spPr>
          <a:xfrm>
            <a:off x="239165" y="8486663"/>
            <a:ext cx="703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Protipo Compact Lt" pitchFamily="2" charset="77"/>
              </a:rPr>
              <a:t>L’AUTOR CONVERSA </a:t>
            </a:r>
            <a:r>
              <a:rPr lang="es-MX" sz="2400" dirty="0">
                <a:latin typeface="Protipo Compact Lt" pitchFamily="2" charset="77"/>
              </a:rPr>
              <a:t>AMB </a:t>
            </a:r>
            <a:r>
              <a:rPr lang="es-MX" sz="2400" dirty="0">
                <a:latin typeface="Protipo Compact Eb" pitchFamily="50" charset="0"/>
              </a:rPr>
              <a:t>MARIA </a:t>
            </a:r>
            <a:r>
              <a:rPr lang="es-MX" sz="2400" dirty="0" smtClean="0">
                <a:latin typeface="Protipo Compact Eb" pitchFamily="50" charset="0"/>
              </a:rPr>
              <a:t>SAN PEDRO SÁNCHEZ</a:t>
            </a:r>
            <a:r>
              <a:rPr lang="es-MX" sz="2400" dirty="0">
                <a:latin typeface="Protipo Compact Eb" pitchFamily="50" charset="0"/>
              </a:rPr>
              <a:t/>
            </a:r>
            <a:br>
              <a:rPr lang="es-MX" sz="2400" dirty="0">
                <a:latin typeface="Protipo Compact Eb" pitchFamily="50" charset="0"/>
              </a:rPr>
            </a:br>
            <a:r>
              <a:rPr lang="es-MX" sz="2400" dirty="0">
                <a:latin typeface="Protipo Compact Lt" pitchFamily="50" charset="0"/>
              </a:rPr>
              <a:t>AL VOLTANT </a:t>
            </a:r>
            <a:r>
              <a:rPr lang="es-MX" sz="2400" dirty="0">
                <a:latin typeface="Protipo Compact Lt" pitchFamily="2" charset="77"/>
              </a:rPr>
              <a:t>DEL SEU LLIBRE, </a:t>
            </a:r>
            <a:r>
              <a:rPr lang="ca-ES" sz="2400" i="1" dirty="0" smtClean="0">
                <a:solidFill>
                  <a:schemeClr val="accent6">
                    <a:lumMod val="50000"/>
                  </a:schemeClr>
                </a:solidFill>
                <a:latin typeface="Protipo Compact Eb" pitchFamily="50" charset="0"/>
              </a:rPr>
              <a:t>LA TRAVESÍA DE LAS ANGUILAS </a:t>
            </a:r>
            <a:endParaRPr lang="x-none" sz="2400" i="1" dirty="0">
              <a:latin typeface="Protipo Compact Eb" pitchFamily="50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BD2FECE-8A99-F74D-BEB4-55FCA3E456D8}"/>
              </a:ext>
            </a:extLst>
          </p:cNvPr>
          <p:cNvSpPr txBox="1"/>
          <p:nvPr/>
        </p:nvSpPr>
        <p:spPr>
          <a:xfrm>
            <a:off x="273892" y="245414"/>
            <a:ext cx="700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pc="-300" dirty="0" smtClean="0">
                <a:solidFill>
                  <a:schemeClr val="accent6">
                    <a:lumMod val="50000"/>
                  </a:schemeClr>
                </a:solidFill>
                <a:latin typeface="Protipo Compact Extrabold" pitchFamily="2" charset="77"/>
              </a:rPr>
              <a:t>DIMARTS 19 </a:t>
            </a:r>
            <a:r>
              <a:rPr lang="es-ES" sz="4800" b="1" spc="-300" dirty="0" smtClean="0">
                <a:solidFill>
                  <a:schemeClr val="accent6">
                    <a:lumMod val="50000"/>
                  </a:schemeClr>
                </a:solidFill>
                <a:latin typeface="Protipo Compact Extrabold" pitchFamily="2" charset="77"/>
              </a:rPr>
              <a:t>NOVEMBRE </a:t>
            </a:r>
            <a:r>
              <a:rPr lang="es-ES" sz="4800" b="1" spc="-300" dirty="0" smtClean="0">
                <a:solidFill>
                  <a:schemeClr val="accent6">
                    <a:lumMod val="50000"/>
                  </a:schemeClr>
                </a:solidFill>
                <a:latin typeface="Protipo Compact Extrabold" pitchFamily="2" charset="77"/>
              </a:rPr>
              <a:t> </a:t>
            </a:r>
            <a:r>
              <a:rPr lang="es-ES" sz="5400" spc="-300" dirty="0">
                <a:latin typeface="Protipo Compact Light" pitchFamily="2" charset="77"/>
              </a:rPr>
              <a:t>/ </a:t>
            </a:r>
            <a:r>
              <a:rPr lang="es-ES" sz="4800" spc="-300" dirty="0" smtClean="0">
                <a:latin typeface="Protipo Compact Light" pitchFamily="2" charset="77"/>
              </a:rPr>
              <a:t>18.30H</a:t>
            </a:r>
            <a:endParaRPr lang="es-ES" sz="4800" spc="-300" dirty="0">
              <a:latin typeface="Protipo Compact Light" pitchFamily="2" charset="77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D674BD-2DFA-3846-9DD0-D78989030EED}"/>
              </a:ext>
            </a:extLst>
          </p:cNvPr>
          <p:cNvSpPr txBox="1"/>
          <p:nvPr/>
        </p:nvSpPr>
        <p:spPr>
          <a:xfrm>
            <a:off x="4139000" y="3146264"/>
            <a:ext cx="2753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Protipo Compact Extrabold" pitchFamily="2" charset="77"/>
              </a:rPr>
              <a:t>EN EL MARC DE LES SESSIONS OBERTES </a:t>
            </a:r>
            <a:br>
              <a:rPr lang="es-ES" sz="2400" b="1" dirty="0" smtClean="0">
                <a:latin typeface="Protipo Compact Extrabold" pitchFamily="2" charset="77"/>
              </a:rPr>
            </a:br>
            <a:r>
              <a:rPr lang="es-ES" sz="2400" b="1" dirty="0" smtClean="0">
                <a:latin typeface="Protipo Compact Extrabold" pitchFamily="2" charset="77"/>
              </a:rPr>
              <a:t>DEL CLUB DE LECTURA GENERAL</a:t>
            </a:r>
            <a:endParaRPr lang="es-ES" sz="2400" b="1" dirty="0">
              <a:latin typeface="Protipo Compact Extrabold" pitchFamily="2" charset="77"/>
            </a:endParaRPr>
          </a:p>
        </p:txBody>
      </p:sp>
      <p:sp>
        <p:nvSpPr>
          <p:cNvPr id="18" name="Rectángulo 11">
            <a:extLst>
              <a:ext uri="{FF2B5EF4-FFF2-40B4-BE49-F238E27FC236}">
                <a16:creationId xmlns:a16="http://schemas.microsoft.com/office/drawing/2014/main" id="{FA6B753C-EE24-6345-85E8-6C310A1E44A5}"/>
              </a:ext>
            </a:extLst>
          </p:cNvPr>
          <p:cNvSpPr/>
          <p:nvPr/>
        </p:nvSpPr>
        <p:spPr>
          <a:xfrm flipV="1">
            <a:off x="341783" y="9358711"/>
            <a:ext cx="6964374" cy="100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22">
            <a:extLst>
              <a:ext uri="{FF2B5EF4-FFF2-40B4-BE49-F238E27FC236}">
                <a16:creationId xmlns:a16="http://schemas.microsoft.com/office/drawing/2014/main" id="{8EC53E19-432C-4AAC-8BF5-205038B95235}"/>
              </a:ext>
            </a:extLst>
          </p:cNvPr>
          <p:cNvSpPr txBox="1"/>
          <p:nvPr/>
        </p:nvSpPr>
        <p:spPr>
          <a:xfrm>
            <a:off x="309883" y="9511003"/>
            <a:ext cx="47261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Protipo Compact Light" pitchFamily="2" charset="77"/>
              </a:rPr>
              <a:t>MÉS INFORMACIÓ A BARCELONA.CAT/BIBBONPASTOR</a:t>
            </a:r>
          </a:p>
          <a:p>
            <a:r>
              <a:rPr lang="es-ES" sz="1300" dirty="0">
                <a:latin typeface="Protipo Compact Light" pitchFamily="2" charset="77"/>
              </a:rPr>
              <a:t> 	@bibbonpastor  - 93 498 02 </a:t>
            </a:r>
            <a:r>
              <a:rPr lang="es-ES" sz="1300" dirty="0" smtClean="0">
                <a:latin typeface="Protipo Compact Light" pitchFamily="2" charset="77"/>
              </a:rPr>
              <a:t>16 - </a:t>
            </a:r>
            <a:r>
              <a:rPr lang="es-ES" sz="1300" dirty="0" err="1">
                <a:latin typeface="Protipo Compact Light" pitchFamily="2" charset="77"/>
              </a:rPr>
              <a:t>Whatssap</a:t>
            </a:r>
            <a:r>
              <a:rPr lang="es-ES" sz="1300" dirty="0">
                <a:latin typeface="Protipo Compact Light" pitchFamily="2" charset="77"/>
              </a:rPr>
              <a:t>:  </a:t>
            </a:r>
            <a:r>
              <a:rPr lang="ca-ES" sz="1300" dirty="0">
                <a:latin typeface="Protipo Compact Light" pitchFamily="2" charset="77"/>
              </a:rPr>
              <a:t>667756260</a:t>
            </a:r>
            <a:endParaRPr lang="es-ES" sz="1300" dirty="0">
              <a:latin typeface="Protipo Compact Light" pitchFamily="2" charset="77"/>
            </a:endParaRPr>
          </a:p>
          <a:p>
            <a:r>
              <a:rPr lang="es-ES" sz="1500" dirty="0" smtClean="0">
                <a:latin typeface="Protipo Compact Light" pitchFamily="2" charset="77"/>
              </a:rPr>
              <a:t> </a:t>
            </a:r>
            <a:endParaRPr lang="es-ES" sz="1500" dirty="0">
              <a:latin typeface="Protipo Compact Light" pitchFamily="2" charset="77"/>
            </a:endParaRPr>
          </a:p>
        </p:txBody>
      </p:sp>
      <p:pic>
        <p:nvPicPr>
          <p:cNvPr id="22" name="Imatge 25" descr="Instagram introduce le gif (e non solo) nelle Storie - Wired">
            <a:extLst>
              <a:ext uri="{FF2B5EF4-FFF2-40B4-BE49-F238E27FC236}">
                <a16:creationId xmlns:a16="http://schemas.microsoft.com/office/drawing/2014/main" id="{7E5477A2-91F8-40CD-86E4-A764EF21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" y="9738088"/>
            <a:ext cx="518704" cy="356760"/>
          </a:xfrm>
          <a:prstGeom prst="rect">
            <a:avLst/>
          </a:prstGeom>
        </p:spPr>
      </p:pic>
      <p:pic>
        <p:nvPicPr>
          <p:cNvPr id="23" name="Imatge 26" descr="Facebook - Wikipedia">
            <a:extLst>
              <a:ext uri="{FF2B5EF4-FFF2-40B4-BE49-F238E27FC236}">
                <a16:creationId xmlns:a16="http://schemas.microsoft.com/office/drawing/2014/main" id="{7136F52B-FF23-45AF-A1D8-A6D49BC9F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3" y="9794925"/>
            <a:ext cx="243085" cy="243085"/>
          </a:xfrm>
          <a:prstGeom prst="rect">
            <a:avLst/>
          </a:prstGeom>
        </p:spPr>
      </p:pic>
      <p:pic>
        <p:nvPicPr>
          <p:cNvPr id="24" name="Imagen 19">
            <a:extLst>
              <a:ext uri="{FF2B5EF4-FFF2-40B4-BE49-F238E27FC236}">
                <a16:creationId xmlns:a16="http://schemas.microsoft.com/office/drawing/2014/main" id="{AFF630CB-05DD-5F46-B4E2-507FEFB4D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365" y="5192543"/>
            <a:ext cx="3682817" cy="315469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396707" y="6017755"/>
            <a:ext cx="227013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2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Protipo Compact Eb" panose="00000900000000000000" pitchFamily="50" charset="0"/>
              </a:rPr>
              <a:t>ENTRADA</a:t>
            </a:r>
          </a:p>
          <a:p>
            <a:pPr algn="ctr">
              <a:lnSpc>
                <a:spcPts val="1520"/>
              </a:lnSpc>
            </a:pPr>
            <a:endParaRPr lang="es-ES" sz="2400" b="1" dirty="0">
              <a:solidFill>
                <a:schemeClr val="bg1"/>
              </a:solidFill>
              <a:latin typeface="Protipo Compact Eb" panose="00000900000000000000" pitchFamily="50" charset="0"/>
            </a:endParaRPr>
          </a:p>
          <a:p>
            <a:pPr algn="ctr">
              <a:lnSpc>
                <a:spcPts val="1520"/>
              </a:lnSpc>
            </a:pPr>
            <a:r>
              <a:rPr lang="es-ES" sz="2400" b="1" dirty="0">
                <a:solidFill>
                  <a:schemeClr val="bg1"/>
                </a:solidFill>
                <a:latin typeface="Protipo Compact Eb" panose="00000900000000000000" pitchFamily="50" charset="0"/>
              </a:rPr>
              <a:t>LLIURE</a:t>
            </a:r>
          </a:p>
        </p:txBody>
      </p:sp>
      <p:sp>
        <p:nvSpPr>
          <p:cNvPr id="26" name="Rectangle 25"/>
          <p:cNvSpPr/>
          <p:nvPr/>
        </p:nvSpPr>
        <p:spPr>
          <a:xfrm rot="10800000" flipV="1">
            <a:off x="4702472" y="6830365"/>
            <a:ext cx="1658602" cy="683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20"/>
              </a:lnSpc>
            </a:pPr>
            <a:endParaRPr lang="es-ES" sz="2000" b="1" dirty="0">
              <a:solidFill>
                <a:schemeClr val="bg1"/>
              </a:solidFill>
              <a:latin typeface="Protipo Compact Lt" panose="00000400000000000000" pitchFamily="50" charset="0"/>
            </a:endParaRPr>
          </a:p>
          <a:p>
            <a:pPr algn="ctr">
              <a:lnSpc>
                <a:spcPts val="152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Protipo Compact Lt" panose="00000400000000000000" pitchFamily="50" charset="0"/>
              </a:rPr>
              <a:t>AFORAMENT</a:t>
            </a:r>
            <a:endParaRPr lang="es-ES" sz="2000" b="1" dirty="0">
              <a:solidFill>
                <a:schemeClr val="bg1"/>
              </a:solidFill>
              <a:latin typeface="Protipo Compact Lt" panose="00000400000000000000" pitchFamily="50" charset="0"/>
            </a:endParaRPr>
          </a:p>
          <a:p>
            <a:pPr algn="ctr">
              <a:lnSpc>
                <a:spcPts val="1520"/>
              </a:lnSpc>
            </a:pPr>
            <a:r>
              <a:rPr lang="es-ES" sz="2000" b="1" dirty="0">
                <a:solidFill>
                  <a:schemeClr val="bg1"/>
                </a:solidFill>
                <a:latin typeface="Protipo Compact Lt" panose="00000400000000000000" pitchFamily="50" charset="0"/>
              </a:rPr>
              <a:t>LIMITAT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4" y="2892860"/>
            <a:ext cx="3457758" cy="51850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QuadreDeText 6"/>
          <p:cNvSpPr txBox="1"/>
          <p:nvPr/>
        </p:nvSpPr>
        <p:spPr>
          <a:xfrm>
            <a:off x="2731221" y="8044656"/>
            <a:ext cx="1253490" cy="24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/>
              <a:t>@</a:t>
            </a:r>
            <a:r>
              <a:rPr lang="ca-ES" sz="1000" dirty="0" err="1"/>
              <a:t>Fundación</a:t>
            </a:r>
            <a:r>
              <a:rPr lang="ca-ES" sz="1000" dirty="0"/>
              <a:t> Gabo.</a:t>
            </a:r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4596C2E1-5B86-C247-B7E6-B162A3C0386D}"/>
              </a:ext>
            </a:extLst>
          </p:cNvPr>
          <p:cNvSpPr txBox="1"/>
          <p:nvPr/>
        </p:nvSpPr>
        <p:spPr>
          <a:xfrm>
            <a:off x="1818889" y="2076874"/>
            <a:ext cx="55542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es-ES" sz="7000" b="1" dirty="0" smtClean="0">
                <a:solidFill>
                  <a:schemeClr val="accent6">
                    <a:lumMod val="50000"/>
                  </a:schemeClr>
                </a:solidFill>
                <a:latin typeface="Protipo Compact Eb" pitchFamily="2" charset="77"/>
              </a:rPr>
              <a:t>ALBERT LLADÓ</a:t>
            </a:r>
            <a:endParaRPr lang="es-ES" sz="7000" b="1" dirty="0">
              <a:solidFill>
                <a:schemeClr val="accent6">
                  <a:lumMod val="50000"/>
                </a:schemeClr>
              </a:solidFill>
              <a:latin typeface="Protipo Compact Eb" pitchFamily="2" charset="77"/>
            </a:endParaRPr>
          </a:p>
        </p:txBody>
      </p:sp>
      <p:pic>
        <p:nvPicPr>
          <p:cNvPr id="27" name="Imatge 26" descr="U:\b_Bon Pastor\6.IMATGE_COMUNICACIÓ\6.6 Plantilles_cartells_logos\LOGOS\Logo_Bib_BP_ JCastellvi__Negr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18" y="9594195"/>
            <a:ext cx="2264939" cy="50065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ángulo 11">
            <a:extLst>
              <a:ext uri="{FF2B5EF4-FFF2-40B4-BE49-F238E27FC236}">
                <a16:creationId xmlns:a16="http://schemas.microsoft.com/office/drawing/2014/main" id="{FA6B753C-EE24-6345-85E8-6C310A1E44A5}"/>
              </a:ext>
            </a:extLst>
          </p:cNvPr>
          <p:cNvSpPr/>
          <p:nvPr/>
        </p:nvSpPr>
        <p:spPr>
          <a:xfrm flipV="1">
            <a:off x="309882" y="8322671"/>
            <a:ext cx="6964374" cy="100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740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68</Words>
  <Application>Microsoft Office PowerPoint</Application>
  <PresentationFormat>Personalitzat</PresentationFormat>
  <Paragraphs>16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9" baseType="lpstr">
      <vt:lpstr>Protipo Compact ExtraBold</vt:lpstr>
      <vt:lpstr>Calibri</vt:lpstr>
      <vt:lpstr>Protipo Compact Light</vt:lpstr>
      <vt:lpstr>Protipo Compact Eb</vt:lpstr>
      <vt:lpstr>Arial</vt:lpstr>
      <vt:lpstr>Protipo Compact Lt</vt:lpstr>
      <vt:lpstr>Calibri Light</vt:lpstr>
      <vt:lpstr>Tema de Office</vt:lpstr>
      <vt:lpstr>Presentació del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 de Microsoft Office</dc:creator>
  <cp:keywords/>
  <dc:description/>
  <cp:lastModifiedBy>QUIROS PUENTEDURA, VANESSA</cp:lastModifiedBy>
  <cp:revision>185</cp:revision>
  <cp:lastPrinted>2019-04-12T09:17:26Z</cp:lastPrinted>
  <dcterms:created xsi:type="dcterms:W3CDTF">2019-03-12T10:17:22Z</dcterms:created>
  <dcterms:modified xsi:type="dcterms:W3CDTF">2024-10-16T12:22:55Z</dcterms:modified>
  <cp:category/>
</cp:coreProperties>
</file>